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42" r:id="rId2"/>
    <p:sldId id="256" r:id="rId3"/>
    <p:sldId id="343" r:id="rId4"/>
    <p:sldId id="264" r:id="rId5"/>
    <p:sldId id="268" r:id="rId6"/>
    <p:sldId id="344" r:id="rId7"/>
    <p:sldId id="345" r:id="rId8"/>
    <p:sldId id="294" r:id="rId9"/>
    <p:sldId id="278" r:id="rId10"/>
    <p:sldId id="280" r:id="rId11"/>
    <p:sldId id="281" r:id="rId12"/>
    <p:sldId id="315" r:id="rId13"/>
    <p:sldId id="316" r:id="rId14"/>
    <p:sldId id="347" r:id="rId15"/>
    <p:sldId id="282" r:id="rId16"/>
    <p:sldId id="261" r:id="rId17"/>
    <p:sldId id="319" r:id="rId18"/>
    <p:sldId id="262" r:id="rId19"/>
    <p:sldId id="318" r:id="rId20"/>
    <p:sldId id="357" r:id="rId21"/>
    <p:sldId id="265" r:id="rId22"/>
    <p:sldId id="323" r:id="rId23"/>
    <p:sldId id="324" r:id="rId24"/>
    <p:sldId id="266" r:id="rId25"/>
    <p:sldId id="346" r:id="rId26"/>
    <p:sldId id="298" r:id="rId27"/>
    <p:sldId id="267" r:id="rId28"/>
    <p:sldId id="325" r:id="rId29"/>
    <p:sldId id="331" r:id="rId30"/>
    <p:sldId id="273" r:id="rId31"/>
    <p:sldId id="260" r:id="rId32"/>
    <p:sldId id="257" r:id="rId33"/>
    <p:sldId id="320" r:id="rId34"/>
    <p:sldId id="313" r:id="rId35"/>
    <p:sldId id="332" r:id="rId36"/>
    <p:sldId id="350" r:id="rId37"/>
    <p:sldId id="351" r:id="rId38"/>
    <p:sldId id="352" r:id="rId39"/>
    <p:sldId id="333" r:id="rId40"/>
    <p:sldId id="334" r:id="rId41"/>
    <p:sldId id="321" r:id="rId42"/>
    <p:sldId id="354" r:id="rId43"/>
    <p:sldId id="356" r:id="rId44"/>
    <p:sldId id="300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76" autoAdjust="0"/>
  </p:normalViewPr>
  <p:slideViewPr>
    <p:cSldViewPr>
      <p:cViewPr varScale="1">
        <p:scale>
          <a:sx n="67" d="100"/>
          <a:sy n="67" d="100"/>
        </p:scale>
        <p:origin x="-108" y="-6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CF234-DE57-4293-BD4C-6766EB2B063E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0B12E-88E4-4D39-A310-3580BC9078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767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0B12E-88E4-4D39-A310-3580BC90782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467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0B12E-88E4-4D39-A310-3580BC90782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726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0B12E-88E4-4D39-A310-3580BC90782F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584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73.jpg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36911"/>
            <a:ext cx="7772400" cy="963539"/>
          </a:xfrm>
        </p:spPr>
        <p:txBody>
          <a:bodyPr>
            <a:normAutofit fontScale="90000"/>
          </a:bodyPr>
          <a:lstStyle/>
          <a:p>
            <a:r>
              <a:rPr lang="ru-RU" dirty="0"/>
              <a:t>Отчет главы </a:t>
            </a:r>
            <a:r>
              <a:rPr lang="ru-RU" dirty="0" err="1"/>
              <a:t>Трехозерского</a:t>
            </a:r>
            <a:r>
              <a:rPr lang="ru-RU" dirty="0"/>
              <a:t> сельского поселения Спасского муниципального района Республики Татарстан об итогах за </a:t>
            </a:r>
            <a:r>
              <a:rPr lang="ru-RU" dirty="0" smtClean="0"/>
              <a:t>2020 </a:t>
            </a:r>
            <a:r>
              <a:rPr lang="ru-RU" dirty="0"/>
              <a:t>год и основных задачах на </a:t>
            </a:r>
            <a:r>
              <a:rPr lang="ru-RU" dirty="0" smtClean="0"/>
              <a:t>2021 </a:t>
            </a:r>
            <a:r>
              <a:rPr lang="ru-RU" dirty="0"/>
              <a:t>год </a:t>
            </a:r>
          </a:p>
        </p:txBody>
      </p:sp>
    </p:spTree>
    <p:extLst>
      <p:ext uri="{BB962C8B-B14F-4D97-AF65-F5344CB8AC3E}">
        <p14:creationId xmlns:p14="http://schemas.microsoft.com/office/powerpoint/2010/main" val="3211105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КФХ «</a:t>
            </a:r>
            <a:r>
              <a:rPr lang="ru-RU" dirty="0" err="1" smtClean="0"/>
              <a:t>Седракян</a:t>
            </a:r>
            <a:r>
              <a:rPr lang="ru-RU" dirty="0" smtClean="0"/>
              <a:t> С.А.»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243" y="3789040"/>
            <a:ext cx="5544280" cy="2952328"/>
          </a:xfrm>
        </p:spPr>
      </p:pic>
      <p:pic>
        <p:nvPicPr>
          <p:cNvPr id="12290" name="Picture 2" descr="C:\Users\oper\Desktop\124___01\IMG_6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464496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844" y="1417639"/>
            <a:ext cx="3711956" cy="25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5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КФХ «</a:t>
            </a:r>
            <a:r>
              <a:rPr lang="ru-RU" dirty="0" err="1" smtClean="0"/>
              <a:t>Шафигуллин</a:t>
            </a:r>
            <a:r>
              <a:rPr lang="ru-RU" dirty="0" smtClean="0"/>
              <a:t> В.Б.»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987" y="4077073"/>
            <a:ext cx="4052640" cy="255628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2" y="1187691"/>
            <a:ext cx="4125335" cy="28386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46" y="1187691"/>
            <a:ext cx="3760121" cy="27248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680" y="2938788"/>
            <a:ext cx="3126335" cy="21750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1" y="4365104"/>
            <a:ext cx="4457587" cy="234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3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Убойный пункт </a:t>
            </a:r>
            <a:br>
              <a:rPr lang="ru-RU" dirty="0" smtClean="0"/>
            </a:br>
            <a:r>
              <a:rPr lang="ru-RU" dirty="0" smtClean="0"/>
              <a:t>ООО «Булгар </a:t>
            </a:r>
            <a:r>
              <a:rPr lang="ru-RU" dirty="0" err="1" smtClean="0"/>
              <a:t>Халяль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16832"/>
            <a:ext cx="6120680" cy="4104456"/>
          </a:xfrm>
        </p:spPr>
      </p:pic>
    </p:spTree>
    <p:extLst>
      <p:ext uri="{BB962C8B-B14F-4D97-AF65-F5344CB8AC3E}">
        <p14:creationId xmlns:p14="http://schemas.microsoft.com/office/powerpoint/2010/main" val="2920406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5123793" cy="3384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68960"/>
            <a:ext cx="4799416" cy="359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79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Поголовье скота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7564763"/>
              </p:ext>
            </p:extLst>
          </p:nvPr>
        </p:nvGraphicFramePr>
        <p:xfrm>
          <a:off x="457200" y="1600200"/>
          <a:ext cx="8229600" cy="2476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xmlns="" val="1448767076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3465327807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1861824313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41935045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3825083299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4035956757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7169325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2819997553"/>
                    </a:ext>
                  </a:extLst>
                </a:gridCol>
              </a:tblGrid>
              <a:tr h="106204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КРС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</a:t>
                      </a:r>
                      <a:r>
                        <a:rPr lang="ru-RU" dirty="0" err="1" smtClean="0"/>
                        <a:t>т.ч</a:t>
                      </a:r>
                      <a:r>
                        <a:rPr lang="ru-RU" dirty="0" smtClean="0"/>
                        <a:t>. коров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свиней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Овцы, козы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лошади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птицы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пчелосемьи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6358765"/>
                  </a:ext>
                </a:extLst>
              </a:tr>
              <a:tr h="1414826">
                <a:tc>
                  <a:txBody>
                    <a:bodyPr/>
                    <a:lstStyle/>
                    <a:p>
                      <a:r>
                        <a:rPr lang="ru-RU" dirty="0" smtClean="0"/>
                        <a:t>      </a:t>
                      </a:r>
                      <a:r>
                        <a:rPr lang="ru-RU" sz="1200" dirty="0" smtClean="0"/>
                        <a:t>на</a:t>
                      </a:r>
                      <a:r>
                        <a:rPr lang="ru-RU" sz="1050" dirty="0" smtClean="0"/>
                        <a:t> </a:t>
                      </a:r>
                      <a:r>
                        <a:rPr lang="ru-RU" sz="1050" b="1" dirty="0" smtClean="0"/>
                        <a:t>01.01.2021 год</a:t>
                      </a:r>
                      <a:endParaRPr lang="ru-RU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587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378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2788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1328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512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пилорамы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5"/>
            <a:ext cx="4032448" cy="2664296"/>
          </a:xfrm>
        </p:spPr>
      </p:pic>
      <p:pic>
        <p:nvPicPr>
          <p:cNvPr id="14338" name="Picture 2" descr="C:\Users\oper\Desktop\124___01\IMG_6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24744"/>
            <a:ext cx="453650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789040"/>
            <a:ext cx="511256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1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Трехозерская</a:t>
            </a:r>
            <a:r>
              <a:rPr lang="ru-RU" dirty="0" smtClean="0"/>
              <a:t> СОШ</a:t>
            </a:r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64096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45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5940152" cy="396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67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</a:t>
            </a:r>
            <a:r>
              <a:rPr lang="ru-RU" dirty="0" err="1" smtClean="0"/>
              <a:t>Трехозерский</a:t>
            </a:r>
            <a:r>
              <a:rPr lang="ru-RU" dirty="0" smtClean="0"/>
              <a:t> детский сад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1"/>
            <a:ext cx="3960440" cy="28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56992"/>
            <a:ext cx="4176464" cy="31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2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4248472" cy="36004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432048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ТРЕХОЗЕРСКОЕ СЕЛЬСКОЕ ПОСЕЛЕНИЕ СПАССКОГО МУНИЦИПАЛЬНОГО РАЙОНА РЕСПУБЛИКИ ТАТАРСТАН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состав Трехозерского сельского поселения входят два населенных пункта: </a:t>
            </a:r>
            <a:br>
              <a:rPr lang="ru-RU" dirty="0"/>
            </a:br>
            <a:r>
              <a:rPr lang="ru-RU" dirty="0"/>
              <a:t>   </a:t>
            </a:r>
            <a:r>
              <a:rPr lang="ru-RU" dirty="0" smtClean="0"/>
              <a:t>село  </a:t>
            </a:r>
            <a:r>
              <a:rPr lang="ru-RU" dirty="0"/>
              <a:t>Три Озера и  деревня </a:t>
            </a:r>
            <a:r>
              <a:rPr lang="ru-RU" dirty="0" err="1"/>
              <a:t>Урняк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2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per\Desktop\IMG-20210209-WA0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10270"/>
            <a:ext cx="3816424" cy="398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oper\Desktop\IMG-20210209-WA0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-29717"/>
            <a:ext cx="3416424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oper\Desktop\IMG-20210209-WA0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83" y="3429000"/>
            <a:ext cx="340784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oper\Desktop\IMG-20210209-WA00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25" y="3417540"/>
            <a:ext cx="327240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312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Трехозерский</a:t>
            </a:r>
            <a:r>
              <a:rPr lang="ru-RU" dirty="0" smtClean="0"/>
              <a:t> СДК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9"/>
          <a:stretch/>
        </p:blipFill>
        <p:spPr>
          <a:xfrm>
            <a:off x="548922" y="1340768"/>
            <a:ext cx="8046156" cy="5184576"/>
          </a:xfrm>
        </p:spPr>
      </p:pic>
    </p:spTree>
    <p:extLst>
      <p:ext uri="{BB962C8B-B14F-4D97-AF65-F5344CB8AC3E}">
        <p14:creationId xmlns:p14="http://schemas.microsoft.com/office/powerpoint/2010/main" val="303918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40" y="1390383"/>
            <a:ext cx="4411039" cy="2614681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97889"/>
            <a:ext cx="4089164" cy="26071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31840" y="906879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Зимние забавы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861048"/>
            <a:ext cx="374441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63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" y="3068960"/>
            <a:ext cx="4628311" cy="366186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9992" cy="32849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140968"/>
            <a:ext cx="4549634" cy="37170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5" y="94320"/>
            <a:ext cx="4536504" cy="3024336"/>
          </a:xfrm>
          <a:prstGeom prst="rect">
            <a:avLst/>
          </a:prstGeom>
        </p:spPr>
      </p:pic>
      <p:pic>
        <p:nvPicPr>
          <p:cNvPr id="10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22" y="-55628"/>
            <a:ext cx="2337574" cy="135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22" y="0"/>
            <a:ext cx="9201364" cy="689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982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4076"/>
            <a:ext cx="8229600" cy="1143000"/>
          </a:xfrm>
        </p:spPr>
        <p:txBody>
          <a:bodyPr/>
          <a:lstStyle/>
          <a:p>
            <a:r>
              <a:rPr lang="ru-RU" dirty="0" smtClean="0"/>
              <a:t>           </a:t>
            </a:r>
            <a:r>
              <a:rPr lang="ru-RU" dirty="0" err="1" smtClean="0"/>
              <a:t>Урняковский</a:t>
            </a:r>
            <a:r>
              <a:rPr lang="ru-RU" dirty="0" smtClean="0"/>
              <a:t> сельский клуб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E:\DCIM\121___10\IMG_5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42493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49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   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7" y="1729261"/>
            <a:ext cx="3939903" cy="458112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r>
              <a:rPr lang="ru-RU" dirty="0" err="1" smtClean="0"/>
              <a:t>Трехозерская</a:t>
            </a:r>
            <a:endParaRPr lang="ru-RU" dirty="0" smtClean="0"/>
          </a:p>
          <a:p>
            <a:r>
              <a:rPr lang="ru-RU" dirty="0" smtClean="0"/>
              <a:t> сельская</a:t>
            </a:r>
          </a:p>
          <a:p>
            <a:r>
              <a:rPr lang="ru-RU" dirty="0"/>
              <a:t>б</a:t>
            </a:r>
            <a:r>
              <a:rPr lang="ru-RU" dirty="0" smtClean="0"/>
              <a:t>иблиотека  </a:t>
            </a:r>
            <a:endParaRPr lang="ru-RU" dirty="0"/>
          </a:p>
        </p:txBody>
      </p:sp>
      <p:pic>
        <p:nvPicPr>
          <p:cNvPr id="2050" name="Picture 2" descr="C:\Users\oper\Desktop\IMG-20210209-WA0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404664"/>
            <a:ext cx="3959748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per\Desktop\IMG-20210209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68959"/>
            <a:ext cx="3435846" cy="324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oper\Desktop\IMG-20210209-WA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68960"/>
            <a:ext cx="3456384" cy="324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548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132856"/>
            <a:ext cx="4608511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88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Отделение почтовой связи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oper\Desktop\124___01\IMG_6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97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6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340769"/>
            <a:ext cx="763284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На территории сельского поселения проживает </a:t>
            </a:r>
            <a:r>
              <a:rPr lang="ru-RU" sz="3200" dirty="0" smtClean="0"/>
              <a:t>178 </a:t>
            </a:r>
            <a:r>
              <a:rPr lang="ru-RU" sz="3200" dirty="0"/>
              <a:t>человек пенсионного возраста, ветеранов войны нет, проживает 2 вдовы  умерших воинов, тружеников тыла </a:t>
            </a:r>
            <a:r>
              <a:rPr lang="ru-RU" sz="3200" dirty="0" smtClean="0"/>
              <a:t>6 </a:t>
            </a:r>
            <a:r>
              <a:rPr lang="ru-RU" sz="3200" dirty="0"/>
              <a:t>человек. За одинокими престарелыми гражданами ухаживает 3 социальных работника.  Одиноких престарелых проживающих  в Болгарском доме интернате </a:t>
            </a:r>
            <a:r>
              <a:rPr lang="ru-RU" sz="3200" dirty="0" smtClean="0"/>
              <a:t>2 человека.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3714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576" y="3645024"/>
            <a:ext cx="4759423" cy="32129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6" y="177080"/>
            <a:ext cx="4749154" cy="3467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7080"/>
            <a:ext cx="4384576" cy="3467944"/>
          </a:xfrm>
          <a:prstGeom prst="rect">
            <a:avLst/>
          </a:prstGeom>
        </p:spPr>
      </p:pic>
      <p:pic>
        <p:nvPicPr>
          <p:cNvPr id="6146" name="Picture 2" descr="C:\Users\oper\Desktop\IMG-20210209-WA00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52936"/>
            <a:ext cx="4384576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57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Территория </a:t>
            </a:r>
            <a:r>
              <a:rPr lang="ru-RU" dirty="0" err="1"/>
              <a:t>Трехозерского</a:t>
            </a:r>
            <a:r>
              <a:rPr lang="ru-RU" dirty="0"/>
              <a:t> СП -</a:t>
            </a:r>
            <a:r>
              <a:rPr lang="ru-RU" dirty="0" smtClean="0"/>
              <a:t>9252га.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Общая численность населения на </a:t>
            </a:r>
            <a:r>
              <a:rPr lang="ru-RU" dirty="0" smtClean="0"/>
              <a:t>01.01.2021г</a:t>
            </a:r>
            <a:r>
              <a:rPr lang="ru-RU" dirty="0"/>
              <a:t>. составляет </a:t>
            </a:r>
            <a:r>
              <a:rPr lang="ru-RU" dirty="0" smtClean="0"/>
              <a:t>643 человек: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с. Три Озера – </a:t>
            </a:r>
            <a:r>
              <a:rPr lang="ru-RU" dirty="0" smtClean="0"/>
              <a:t>531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д. </a:t>
            </a:r>
            <a:r>
              <a:rPr lang="ru-RU" dirty="0" err="1"/>
              <a:t>Урняк</a:t>
            </a:r>
            <a:r>
              <a:rPr lang="ru-RU" dirty="0"/>
              <a:t> - </a:t>
            </a:r>
            <a:r>
              <a:rPr lang="ru-RU" dirty="0" smtClean="0"/>
              <a:t>112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1589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per\Desktop\Мои документы\фото\уборка и покраска памятников\фото сход 23.04.2014 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32856"/>
            <a:ext cx="532859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400" y="1052736"/>
            <a:ext cx="7385992" cy="5256584"/>
          </a:xfrm>
        </p:spPr>
        <p:txBody>
          <a:bodyPr/>
          <a:lstStyle/>
          <a:p>
            <a:r>
              <a:rPr lang="ru-RU" dirty="0" smtClean="0"/>
              <a:t>Памятник  погибшим воинам ВОВ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672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ru-RU" dirty="0" smtClean="0"/>
              <a:t>                        с. Три Озера</a:t>
            </a:r>
            <a:endParaRPr lang="ru-RU" dirty="0"/>
          </a:p>
        </p:txBody>
      </p:sp>
      <p:pic>
        <p:nvPicPr>
          <p:cNvPr id="4099" name="Picture 3" descr="C:\Users\oper\Desktop\фото\фото для доклада\природа\Hu9Vx6AgC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3" y="1328192"/>
            <a:ext cx="4322787" cy="40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oper\Desktop\озеро Атаманско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91" y="1340768"/>
            <a:ext cx="4752528" cy="406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9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ru-RU" dirty="0" smtClean="0"/>
              <a:t>                          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86095"/>
            <a:ext cx="4840034" cy="600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5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3645024"/>
            <a:ext cx="3960440" cy="30963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692696"/>
            <a:ext cx="3960440" cy="29523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73016"/>
            <a:ext cx="4608513" cy="3168351"/>
          </a:xfrm>
          <a:prstGeom prst="rect">
            <a:avLst/>
          </a:prstGeom>
        </p:spPr>
      </p:pic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1228"/>
            <a:ext cx="4608513" cy="3013796"/>
          </a:xfrm>
        </p:spPr>
      </p:pic>
    </p:spTree>
    <p:extLst>
      <p:ext uri="{BB962C8B-B14F-4D97-AF65-F5344CB8AC3E}">
        <p14:creationId xmlns:p14="http://schemas.microsoft.com/office/powerpoint/2010/main" val="2270817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09020"/>
            <a:ext cx="3888432" cy="29163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332656"/>
            <a:ext cx="3888432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3"/>
          <a:stretch/>
        </p:blipFill>
        <p:spPr>
          <a:xfrm>
            <a:off x="683568" y="296652"/>
            <a:ext cx="3744416" cy="324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60"/>
          <a:stretch/>
        </p:blipFill>
        <p:spPr>
          <a:xfrm>
            <a:off x="683568" y="3726488"/>
            <a:ext cx="3888432" cy="2791394"/>
          </a:xfrm>
          <a:prstGeom prst="rect">
            <a:avLst/>
          </a:prstGeom>
        </p:spPr>
      </p:pic>
      <p:pic>
        <p:nvPicPr>
          <p:cNvPr id="7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37574" cy="135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768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4" y="3140968"/>
            <a:ext cx="4901749" cy="36004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2271" t="-4667" r="23019" b="22668"/>
          <a:stretch/>
        </p:blipFill>
        <p:spPr>
          <a:xfrm>
            <a:off x="5967973" y="476672"/>
            <a:ext cx="2564467" cy="6264696"/>
          </a:xfrm>
          <a:prstGeom prst="rect">
            <a:avLst/>
          </a:prstGeom>
        </p:spPr>
      </p:pic>
      <p:pic>
        <p:nvPicPr>
          <p:cNvPr id="4098" name="Picture 2" descr="C:\Users\oper\Desktop\IMG-20210209-WA0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24" y="836712"/>
            <a:ext cx="494593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863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7691" y="-446622"/>
            <a:ext cx="3556570" cy="48965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378" y="3755171"/>
            <a:ext cx="6372200" cy="29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61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63988"/>
            <a:ext cx="2664296" cy="345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62973" y="3507089"/>
            <a:ext cx="2514198" cy="33123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082" y="612570"/>
            <a:ext cx="3723692" cy="20945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126" y="1818966"/>
            <a:ext cx="3547886" cy="19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453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45299"/>
            <a:ext cx="4392488" cy="585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336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Бюджет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55000" lnSpcReduction="20000"/>
          </a:bodyPr>
          <a:lstStyle/>
          <a:p>
            <a:r>
              <a:rPr lang="ru-RU" sz="2900" b="1" dirty="0"/>
              <a:t>Доходная часть бюджета формируется за счет федеральных и региональных налогов и неналоговых доходов, в соответствии с нормативами, установленными Бюджетным кодексом РФ.</a:t>
            </a:r>
            <a:br>
              <a:rPr lang="ru-RU" sz="2900" b="1" dirty="0"/>
            </a:br>
            <a:r>
              <a:rPr lang="ru-RU" sz="2900" b="1" dirty="0"/>
              <a:t>В </a:t>
            </a:r>
            <a:r>
              <a:rPr lang="ru-RU" sz="2900" b="1" dirty="0" smtClean="0"/>
              <a:t>2020 </a:t>
            </a:r>
            <a:r>
              <a:rPr lang="ru-RU" sz="2900" b="1" dirty="0"/>
              <a:t>году в бюджет Трехозерского сельского поселения предусматривалось получить доходов всего  </a:t>
            </a:r>
            <a:r>
              <a:rPr lang="ru-RU" sz="2900" b="1" dirty="0" smtClean="0"/>
              <a:t>2564,18 </a:t>
            </a:r>
            <a:r>
              <a:rPr lang="ru-RU" sz="2900" b="1" dirty="0"/>
              <a:t>тыс. руб., в том числе собственных доходов  </a:t>
            </a:r>
            <a:r>
              <a:rPr lang="ru-RU" sz="2900" b="1" dirty="0" smtClean="0"/>
              <a:t>596,50тыс</a:t>
            </a:r>
            <a:r>
              <a:rPr lang="ru-RU" sz="2900" b="1" dirty="0"/>
              <a:t>. руб. Реально получено доходов в бюджет в </a:t>
            </a:r>
            <a:r>
              <a:rPr lang="ru-RU" sz="2900" b="1" dirty="0" smtClean="0"/>
              <a:t>2020 </a:t>
            </a:r>
            <a:r>
              <a:rPr lang="ru-RU" sz="2900" b="1" dirty="0"/>
              <a:t>году </a:t>
            </a:r>
            <a:r>
              <a:rPr lang="ru-RU" sz="2900" b="1" dirty="0" smtClean="0"/>
              <a:t>3848,55тыс</a:t>
            </a:r>
            <a:r>
              <a:rPr lang="ru-RU" sz="2900" b="1" dirty="0"/>
              <a:t>. руб., в том числе собственных поступлений </a:t>
            </a:r>
            <a:r>
              <a:rPr lang="ru-RU" sz="2900" b="1" dirty="0" smtClean="0"/>
              <a:t>1092,90тыс</a:t>
            </a:r>
            <a:r>
              <a:rPr lang="ru-RU" sz="2900" b="1" dirty="0"/>
              <a:t>. руб.,  дотаций и субсидий в сумме </a:t>
            </a:r>
            <a:r>
              <a:rPr lang="ru-RU" sz="2900" b="1" dirty="0" smtClean="0"/>
              <a:t>2755,65тыс</a:t>
            </a:r>
            <a:r>
              <a:rPr lang="ru-RU" sz="2900" b="1" dirty="0"/>
              <a:t>. руб.</a:t>
            </a:r>
            <a:br>
              <a:rPr lang="ru-RU" sz="2900" b="1" dirty="0"/>
            </a:br>
            <a:r>
              <a:rPr lang="ru-RU" sz="2900" b="1" dirty="0"/>
              <a:t>Земельного налога за отчетный период собрано </a:t>
            </a:r>
            <a:r>
              <a:rPr lang="ru-RU" sz="2900" b="1" dirty="0" smtClean="0"/>
              <a:t>–603,26тыс</a:t>
            </a:r>
            <a:r>
              <a:rPr lang="ru-RU" sz="2900" b="1" dirty="0"/>
              <a:t>. рублей, имущественного налога </a:t>
            </a:r>
            <a:r>
              <a:rPr lang="ru-RU" sz="2900" b="1" dirty="0" smtClean="0"/>
              <a:t>–285,75 тыс</a:t>
            </a:r>
            <a:r>
              <a:rPr lang="ru-RU" sz="2900" b="1" dirty="0"/>
              <a:t>. рублей, НДФЛ </a:t>
            </a:r>
            <a:r>
              <a:rPr lang="ru-RU" sz="2900" b="1" dirty="0" smtClean="0"/>
              <a:t>–65,85</a:t>
            </a:r>
            <a:r>
              <a:rPr lang="ru-RU" sz="2900" b="1" dirty="0"/>
              <a:t> самообложение </a:t>
            </a:r>
            <a:r>
              <a:rPr lang="ru-RU" sz="2900" b="1" dirty="0" smtClean="0"/>
              <a:t>74,30 рублей</a:t>
            </a:r>
            <a:r>
              <a:rPr lang="ru-RU" sz="2900" b="1" dirty="0"/>
              <a:t/>
            </a:r>
            <a:br>
              <a:rPr lang="ru-RU" sz="2900" b="1" dirty="0"/>
            </a:br>
            <a:r>
              <a:rPr lang="ru-RU" sz="2900" b="1" dirty="0"/>
              <a:t/>
            </a:r>
            <a:br>
              <a:rPr lang="ru-RU" sz="2900" b="1" dirty="0"/>
            </a:br>
            <a:r>
              <a:rPr lang="ru-RU" sz="2900" dirty="0"/>
              <a:t>Всего расходы бюджета за </a:t>
            </a:r>
            <a:r>
              <a:rPr lang="ru-RU" sz="2900" dirty="0" smtClean="0"/>
              <a:t>2020 </a:t>
            </a:r>
            <a:r>
              <a:rPr lang="ru-RU" sz="2900" dirty="0"/>
              <a:t>год составили </a:t>
            </a:r>
            <a:r>
              <a:rPr lang="ru-RU" sz="2900" dirty="0" smtClean="0"/>
              <a:t>3658,88тыс</a:t>
            </a:r>
            <a:r>
              <a:rPr lang="ru-RU" sz="2900" dirty="0"/>
              <a:t>. руб.</a:t>
            </a:r>
            <a:br>
              <a:rPr lang="ru-RU" sz="2900" dirty="0"/>
            </a:br>
            <a:r>
              <a:rPr lang="ru-RU" sz="2900" dirty="0"/>
              <a:t>    По итогам </a:t>
            </a:r>
            <a:r>
              <a:rPr lang="ru-RU" sz="2900" dirty="0" smtClean="0"/>
              <a:t>2020 </a:t>
            </a:r>
            <a:r>
              <a:rPr lang="ru-RU" sz="2900" dirty="0"/>
              <a:t>года в рамках реализации полномочий определенных 131-ФЗ  расходы на решение вопросов местного значения составили:</a:t>
            </a:r>
            <a:br>
              <a:rPr lang="ru-RU" sz="2900" dirty="0"/>
            </a:br>
            <a:r>
              <a:rPr lang="ru-RU" sz="2900" dirty="0"/>
              <a:t>- на реализацию общегосударственных вопросов </a:t>
            </a:r>
            <a:r>
              <a:rPr lang="ru-RU" sz="2900" dirty="0" smtClean="0"/>
              <a:t>–1648,70тыс</a:t>
            </a:r>
            <a:r>
              <a:rPr lang="ru-RU" sz="2900" dirty="0"/>
              <a:t>. руб.;</a:t>
            </a:r>
            <a:br>
              <a:rPr lang="ru-RU" sz="2900" dirty="0"/>
            </a:br>
            <a:r>
              <a:rPr lang="ru-RU" sz="2900" dirty="0"/>
              <a:t>- Воинский учет </a:t>
            </a:r>
            <a:r>
              <a:rPr lang="ru-RU" sz="2900" dirty="0" smtClean="0"/>
              <a:t>–97,38тыс</a:t>
            </a:r>
            <a:r>
              <a:rPr lang="ru-RU" sz="2900" dirty="0"/>
              <a:t>. руб.;</a:t>
            </a:r>
            <a:br>
              <a:rPr lang="ru-RU" sz="2900" dirty="0"/>
            </a:br>
            <a:r>
              <a:rPr lang="ru-RU" sz="2900" dirty="0"/>
              <a:t>- субвенции на содержание СДК </a:t>
            </a:r>
            <a:r>
              <a:rPr lang="ru-RU" sz="2900" dirty="0" smtClean="0"/>
              <a:t>–980,83тыс</a:t>
            </a:r>
            <a:r>
              <a:rPr lang="ru-RU" sz="2900" dirty="0"/>
              <a:t>. рублей из них:</a:t>
            </a:r>
            <a:br>
              <a:rPr lang="ru-RU" sz="2900" dirty="0"/>
            </a:br>
            <a:r>
              <a:rPr lang="ru-RU" sz="2900" dirty="0"/>
              <a:t>- фонд заработной платы </a:t>
            </a:r>
            <a:r>
              <a:rPr lang="ru-RU" sz="2900" dirty="0" smtClean="0"/>
              <a:t>–375,82в </a:t>
            </a:r>
            <a:r>
              <a:rPr lang="ru-RU" sz="2900" dirty="0"/>
              <a:t>том числе налоги </a:t>
            </a:r>
            <a:r>
              <a:rPr lang="ru-RU" sz="2900" dirty="0" smtClean="0"/>
              <a:t>–144,58тыс</a:t>
            </a:r>
            <a:r>
              <a:rPr lang="ru-RU" sz="2900" dirty="0"/>
              <a:t>. руб.;</a:t>
            </a:r>
            <a:br>
              <a:rPr lang="ru-RU" sz="2900" dirty="0"/>
            </a:br>
            <a:r>
              <a:rPr lang="ru-RU" sz="2900" dirty="0"/>
              <a:t>- </a:t>
            </a:r>
            <a:r>
              <a:rPr lang="ru-RU" sz="2900" dirty="0" smtClean="0"/>
              <a:t>18,06 тыс</a:t>
            </a:r>
            <a:r>
              <a:rPr lang="ru-RU" sz="2900" dirty="0"/>
              <a:t>. руб. – услуги связи;</a:t>
            </a:r>
            <a:br>
              <a:rPr lang="ru-RU" sz="2900" dirty="0"/>
            </a:br>
            <a:r>
              <a:rPr lang="ru-RU" sz="2900" dirty="0"/>
              <a:t>- </a:t>
            </a:r>
            <a:r>
              <a:rPr lang="ru-RU" sz="2900" dirty="0" smtClean="0"/>
              <a:t>380,77оплата </a:t>
            </a:r>
            <a:r>
              <a:rPr lang="ru-RU" sz="2900" dirty="0"/>
              <a:t>за электроэнергию;                                                                                                       </a:t>
            </a:r>
            <a:endParaRPr lang="ru-RU" sz="2900" dirty="0" smtClean="0"/>
          </a:p>
          <a:p>
            <a:r>
              <a:rPr lang="ru-RU" sz="2900" dirty="0" smtClean="0"/>
              <a:t>  </a:t>
            </a:r>
            <a:r>
              <a:rPr lang="ru-RU" sz="2900" dirty="0"/>
              <a:t>газ </a:t>
            </a:r>
            <a:r>
              <a:rPr lang="ru-RU" sz="2900" dirty="0" smtClean="0"/>
              <a:t>-45,93 </a:t>
            </a:r>
            <a:r>
              <a:rPr lang="ru-RU" sz="2900" dirty="0"/>
              <a:t>тыс. </a:t>
            </a:r>
            <a:r>
              <a:rPr lang="ru-RU" sz="2900" dirty="0" err="1"/>
              <a:t>руб</a:t>
            </a:r>
            <a:r>
              <a:rPr lang="ru-RU" sz="2900" b="1" dirty="0"/>
              <a:t> </a:t>
            </a:r>
            <a:endParaRPr lang="ru-RU" sz="29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8198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Трехозерский</a:t>
            </a:r>
            <a:r>
              <a:rPr lang="ru-RU" dirty="0" smtClean="0"/>
              <a:t> ФАП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oper\Desktop\фото\библиотека\DSCN1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35292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62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</a:t>
            </a:r>
            <a:r>
              <a:rPr lang="ru-RU" dirty="0" smtClean="0"/>
              <a:t>амообложение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в с. Три Озера было собрано </a:t>
            </a:r>
            <a:r>
              <a:rPr lang="ru-RU" dirty="0" smtClean="0"/>
              <a:t>54300 </a:t>
            </a:r>
            <a:r>
              <a:rPr lang="ru-RU" dirty="0"/>
              <a:t>руб. с субсидиями </a:t>
            </a:r>
            <a:r>
              <a:rPr lang="ru-RU" dirty="0" smtClean="0"/>
              <a:t> 271500 </a:t>
            </a:r>
            <a:r>
              <a:rPr lang="ru-RU" dirty="0"/>
              <a:t>руб</a:t>
            </a:r>
            <a:r>
              <a:rPr lang="ru-RU" dirty="0" smtClean="0"/>
              <a:t>.: из них 241500 рублей пошли на замену ограждения кладбища в с. Три Озера и 30000  рублей были направлены на содержание уличного освещения</a:t>
            </a:r>
          </a:p>
          <a:p>
            <a:r>
              <a:rPr lang="ru-RU" dirty="0" smtClean="0"/>
              <a:t>в </a:t>
            </a:r>
            <a:r>
              <a:rPr lang="ru-RU" dirty="0"/>
              <a:t>д. </a:t>
            </a:r>
            <a:r>
              <a:rPr lang="ru-RU" dirty="0" err="1"/>
              <a:t>Урняк</a:t>
            </a:r>
            <a:r>
              <a:rPr lang="ru-RU" dirty="0"/>
              <a:t> собрано </a:t>
            </a:r>
            <a:r>
              <a:rPr lang="ru-RU" dirty="0" smtClean="0"/>
              <a:t>18400 </a:t>
            </a:r>
            <a:r>
              <a:rPr lang="ru-RU" dirty="0"/>
              <a:t>руб. с субсидиями </a:t>
            </a:r>
            <a:r>
              <a:rPr lang="ru-RU" dirty="0" smtClean="0"/>
              <a:t> 92000 </a:t>
            </a:r>
            <a:r>
              <a:rPr lang="ru-RU" dirty="0"/>
              <a:t>руб</a:t>
            </a:r>
            <a:r>
              <a:rPr lang="ru-RU" dirty="0" smtClean="0"/>
              <a:t>.: из них 85000 руб. пошли на покупку детской игровой площадки  и  7000 руб. были направлены на содержание уличного освещения 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48391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54" y="3446849"/>
            <a:ext cx="4428493" cy="3232044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7" y="1124744"/>
            <a:ext cx="4058709" cy="304403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112" y="3267608"/>
            <a:ext cx="4548380" cy="341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331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484784"/>
            <a:ext cx="842493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24 ноября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2020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года в д.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Урняк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состоялся сход по самообложению на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2021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год </a:t>
            </a: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dirty="0" smtClean="0"/>
              <a:t>    -ремонт ограждения территории кладбища (приобретение стройматериалов, оплата работ по договору) в </a:t>
            </a:r>
            <a:r>
              <a:rPr lang="ru-RU" sz="2000" dirty="0" err="1" smtClean="0"/>
              <a:t>н.п</a:t>
            </a:r>
            <a:r>
              <a:rPr lang="ru-RU" sz="2000" dirty="0" smtClean="0"/>
              <a:t>. </a:t>
            </a:r>
            <a:r>
              <a:rPr lang="ru-RU" sz="2000" dirty="0" err="1" smtClean="0"/>
              <a:t>Урняк</a:t>
            </a:r>
            <a:endParaRPr lang="ru-RU" sz="2000" dirty="0"/>
          </a:p>
          <a:p>
            <a:pPr marL="285750" indent="-285750">
              <a:buFontTx/>
              <a:buChar char="-"/>
            </a:pPr>
            <a:r>
              <a:rPr lang="ru-RU" sz="2000" dirty="0" smtClean="0"/>
              <a:t>Содержание и обслуживание объектов уличного освещения в </a:t>
            </a:r>
            <a:r>
              <a:rPr lang="ru-RU" sz="2000" dirty="0" err="1" smtClean="0"/>
              <a:t>н.п</a:t>
            </a:r>
            <a:r>
              <a:rPr lang="ru-RU" sz="2000" dirty="0" smtClean="0"/>
              <a:t>. </a:t>
            </a:r>
            <a:r>
              <a:rPr lang="ru-RU" sz="2000" dirty="0" err="1" smtClean="0"/>
              <a:t>Урняк</a:t>
            </a:r>
            <a:r>
              <a:rPr lang="ru-RU" sz="2000" dirty="0" smtClean="0"/>
              <a:t> (приобретение и установка ламп, энергосберегающих светильников, электротоваров, текущий ремонт о обслуживание   уличного освещения, оплата </a:t>
            </a:r>
            <a:r>
              <a:rPr lang="ru-RU" sz="2000" dirty="0"/>
              <a:t>работ </a:t>
            </a:r>
            <a:r>
              <a:rPr lang="ru-RU" sz="2000" dirty="0" smtClean="0"/>
              <a:t> и услуг по </a:t>
            </a:r>
            <a:r>
              <a:rPr lang="ru-RU" sz="2000" dirty="0"/>
              <a:t>договору</a:t>
            </a:r>
            <a:r>
              <a:rPr lang="ru-RU" sz="20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-благоустройства территории кладбища в </a:t>
            </a:r>
            <a:r>
              <a:rPr lang="ru-RU" sz="2000" dirty="0" err="1" smtClean="0"/>
              <a:t>н.п</a:t>
            </a:r>
            <a:r>
              <a:rPr lang="ru-RU" sz="2000" dirty="0" smtClean="0"/>
              <a:t>. </a:t>
            </a:r>
            <a:r>
              <a:rPr lang="ru-RU" sz="2000" dirty="0" err="1" smtClean="0"/>
              <a:t>Урняк</a:t>
            </a:r>
            <a:r>
              <a:rPr lang="ru-RU" sz="2000" dirty="0" smtClean="0"/>
              <a:t> ( спил, вырубка сухих деревьев, кустарников, приобретение ГСМ, оплата работ и услуг по договору)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-строительство помещения для хранения инвентаря на территории кладбища в </a:t>
            </a:r>
            <a:r>
              <a:rPr lang="ru-RU" sz="2000" dirty="0" err="1" smtClean="0"/>
              <a:t>н.п</a:t>
            </a:r>
            <a:r>
              <a:rPr lang="ru-RU" sz="2000" dirty="0" smtClean="0"/>
              <a:t>. </a:t>
            </a:r>
            <a:r>
              <a:rPr lang="ru-RU" sz="2000" dirty="0" err="1" smtClean="0"/>
              <a:t>Урняк</a:t>
            </a:r>
            <a:r>
              <a:rPr lang="ru-RU" sz="2000" dirty="0" smtClean="0"/>
              <a:t> (покупка строительного материала и оплата работ по договору)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Приобретение инвентаря для кладбища в </a:t>
            </a:r>
            <a:r>
              <a:rPr lang="ru-RU" sz="2000" dirty="0" err="1" smtClean="0"/>
              <a:t>н.п</a:t>
            </a:r>
            <a:r>
              <a:rPr lang="ru-RU" sz="2000" dirty="0" smtClean="0"/>
              <a:t>. </a:t>
            </a:r>
            <a:r>
              <a:rPr lang="ru-RU" sz="2000" dirty="0" err="1" smtClean="0"/>
              <a:t>Урняк</a:t>
            </a:r>
            <a:r>
              <a:rPr lang="ru-RU" sz="2000" dirty="0" smtClean="0"/>
              <a:t> </a:t>
            </a:r>
          </a:p>
          <a:p>
            <a:pPr marL="285750" indent="-285750">
              <a:buFontTx/>
              <a:buChar char="-"/>
            </a:pPr>
            <a:endParaRPr lang="ru-RU" sz="20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213895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484784"/>
            <a:ext cx="84249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24 и 25 </a:t>
            </a: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ноября </a:t>
            </a:r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2020 </a:t>
            </a: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года в </a:t>
            </a:r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с. Три Озера состоялся сход в 2 этапа </a:t>
            </a: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 самообложению на </a:t>
            </a:r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2021 </a:t>
            </a: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год </a:t>
            </a:r>
            <a:endParaRPr lang="ru-RU" sz="2000" b="1" dirty="0" smtClean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dirty="0" smtClean="0">
                <a:solidFill>
                  <a:prstClr val="white"/>
                </a:solidFill>
              </a:rPr>
              <a:t>    -ремонт ограждения территории кладбища (приобретение стройматериалов, оплата работ по договору) в </a:t>
            </a:r>
            <a:r>
              <a:rPr lang="ru-RU" sz="2000" dirty="0" err="1" smtClean="0">
                <a:solidFill>
                  <a:prstClr val="white"/>
                </a:solidFill>
              </a:rPr>
              <a:t>н.п</a:t>
            </a:r>
            <a:r>
              <a:rPr lang="ru-RU" sz="2000" dirty="0" smtClean="0">
                <a:solidFill>
                  <a:prstClr val="white"/>
                </a:solidFill>
              </a:rPr>
              <a:t>. Три Озера 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prstClr val="white"/>
                </a:solidFill>
              </a:rPr>
              <a:t>благоустройства территории кладбища в </a:t>
            </a:r>
            <a:r>
              <a:rPr lang="ru-RU" sz="2000" dirty="0" err="1" smtClean="0">
                <a:solidFill>
                  <a:prstClr val="white"/>
                </a:solidFill>
              </a:rPr>
              <a:t>н.п</a:t>
            </a:r>
            <a:r>
              <a:rPr lang="ru-RU" sz="2000" dirty="0" smtClean="0">
                <a:solidFill>
                  <a:prstClr val="white"/>
                </a:solidFill>
              </a:rPr>
              <a:t>. Три Озера ( спил, вырубка сухих деревьев, кустарников, приобретение ГСМ, оплата работ и услуг по договору)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prstClr val="white"/>
                </a:solidFill>
              </a:rPr>
              <a:t>благоустройства территории  </a:t>
            </a:r>
            <a:r>
              <a:rPr lang="ru-RU" sz="2000" dirty="0" err="1" smtClean="0">
                <a:solidFill>
                  <a:prstClr val="white"/>
                </a:solidFill>
              </a:rPr>
              <a:t>н.п</a:t>
            </a:r>
            <a:r>
              <a:rPr lang="ru-RU" sz="2000" dirty="0" smtClean="0">
                <a:solidFill>
                  <a:prstClr val="white"/>
                </a:solidFill>
              </a:rPr>
              <a:t>. Три Озера( спил, вырубка сухих деревьев, кустарников, уборка территории от мусора , приобретение ГСМ, оплата работ и услуг по договору)</a:t>
            </a:r>
          </a:p>
          <a:p>
            <a:pPr marL="342900" lvl="0" indent="-342900">
              <a:buFontTx/>
              <a:buChar char="-"/>
            </a:pPr>
            <a:r>
              <a:rPr lang="ru-RU" sz="2000" dirty="0">
                <a:solidFill>
                  <a:prstClr val="white"/>
                </a:solidFill>
              </a:rPr>
              <a:t>с</a:t>
            </a:r>
            <a:r>
              <a:rPr lang="ru-RU" sz="2000" dirty="0" smtClean="0">
                <a:solidFill>
                  <a:prstClr val="white"/>
                </a:solidFill>
              </a:rPr>
              <a:t>одержание </a:t>
            </a:r>
            <a:r>
              <a:rPr lang="ru-RU" sz="2000" dirty="0">
                <a:solidFill>
                  <a:prstClr val="white"/>
                </a:solidFill>
              </a:rPr>
              <a:t>и обслуживание объектов уличного освещения в </a:t>
            </a:r>
            <a:r>
              <a:rPr lang="ru-RU" sz="2000" dirty="0" err="1">
                <a:solidFill>
                  <a:prstClr val="white"/>
                </a:solidFill>
              </a:rPr>
              <a:t>н.п</a:t>
            </a:r>
            <a:r>
              <a:rPr lang="ru-RU" sz="2000" dirty="0">
                <a:solidFill>
                  <a:prstClr val="white"/>
                </a:solidFill>
              </a:rPr>
              <a:t>. </a:t>
            </a:r>
            <a:r>
              <a:rPr lang="ru-RU" sz="2000" dirty="0" smtClean="0">
                <a:solidFill>
                  <a:prstClr val="white"/>
                </a:solidFill>
              </a:rPr>
              <a:t>Три Озера </a:t>
            </a:r>
            <a:r>
              <a:rPr lang="ru-RU" sz="2000" dirty="0">
                <a:solidFill>
                  <a:prstClr val="white"/>
                </a:solidFill>
              </a:rPr>
              <a:t>(приобретение и установка ламп, энергосберегающих светильников, электротоваров, текущий ремонт о обслуживание   уличного освещения, оплата работ  и услуг по договору</a:t>
            </a:r>
            <a:r>
              <a:rPr lang="ru-RU" sz="2000" dirty="0" smtClean="0">
                <a:solidFill>
                  <a:prstClr val="white"/>
                </a:solidFill>
              </a:rPr>
              <a:t>)</a:t>
            </a:r>
          </a:p>
          <a:p>
            <a:pPr marL="342900" lvl="0" indent="-342900">
              <a:buFontTx/>
              <a:buChar char="-"/>
            </a:pPr>
            <a:r>
              <a:rPr lang="ru-RU" sz="2000" dirty="0" smtClean="0">
                <a:solidFill>
                  <a:prstClr val="white"/>
                </a:solidFill>
              </a:rPr>
              <a:t>буртование мусорных свалок в </a:t>
            </a:r>
            <a:r>
              <a:rPr lang="ru-RU" sz="2000" dirty="0" err="1" smtClean="0">
                <a:solidFill>
                  <a:prstClr val="white"/>
                </a:solidFill>
              </a:rPr>
              <a:t>н.п</a:t>
            </a:r>
            <a:r>
              <a:rPr lang="ru-RU" sz="2000" dirty="0" smtClean="0">
                <a:solidFill>
                  <a:prstClr val="white"/>
                </a:solidFill>
              </a:rPr>
              <a:t>. Три Озера( покупка ГСМ, оплата работ по договору)</a:t>
            </a:r>
            <a:endParaRPr lang="ru-RU" sz="2000" dirty="0">
              <a:solidFill>
                <a:prstClr val="white"/>
              </a:solidFill>
            </a:endParaRPr>
          </a:p>
          <a:p>
            <a:pPr marL="285750" indent="-285750">
              <a:buFontTx/>
              <a:buChar char="-"/>
            </a:pPr>
            <a:endParaRPr lang="ru-RU" sz="2000" dirty="0">
              <a:solidFill>
                <a:prstClr val="white"/>
              </a:solidFill>
            </a:endParaRPr>
          </a:p>
          <a:p>
            <a:endParaRPr lang="ru-RU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93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Спасибо </a:t>
            </a:r>
            <a:r>
              <a:rPr lang="ru-RU" dirty="0"/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01750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магазины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" y="1126729"/>
            <a:ext cx="3543510" cy="1993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138" y="2648783"/>
            <a:ext cx="3163614" cy="1779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866" y="958576"/>
            <a:ext cx="3096344" cy="20108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437112"/>
            <a:ext cx="3573649" cy="21625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437112"/>
            <a:ext cx="3585177" cy="226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1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922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                  Общая </a:t>
            </a:r>
            <a:r>
              <a:rPr lang="ru-RU" sz="2400" dirty="0"/>
              <a:t>протяжённость автомобильных дорог внутри населённых пунктов 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/>
          <a:stretch/>
        </p:blipFill>
        <p:spPr bwMode="auto">
          <a:xfrm>
            <a:off x="971600" y="1351306"/>
            <a:ext cx="7200800" cy="5318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51306"/>
            <a:ext cx="7200800" cy="550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19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Рейсовый автобус</a:t>
            </a:r>
            <a:endParaRPr lang="ru-RU" dirty="0"/>
          </a:p>
        </p:txBody>
      </p:sp>
      <p:pic>
        <p:nvPicPr>
          <p:cNvPr id="1026" name="Picture 2" descr="https://uv-kurier.ru/wp-content/uploads/2019/04/gazel_512_Fotobank_-e15549163097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96752"/>
            <a:ext cx="3888432" cy="257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97914"/>
            <a:ext cx="3600400" cy="2880320"/>
          </a:xfrm>
          <a:prstGeom prst="rect">
            <a:avLst/>
          </a:prstGeom>
        </p:spPr>
      </p:pic>
      <p:pic>
        <p:nvPicPr>
          <p:cNvPr id="5" name="Picture 2" descr="C:\Users\oper\Desktop\IMG-20210209-WA00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76143"/>
            <a:ext cx="3240360" cy="30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735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73" y="116632"/>
            <a:ext cx="4272219" cy="31683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8640"/>
            <a:ext cx="4320480" cy="3456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212976"/>
            <a:ext cx="4464496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75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КФХ «Меликов А.»</a:t>
            </a:r>
            <a:endParaRPr lang="ru-RU" dirty="0"/>
          </a:p>
        </p:txBody>
      </p:sp>
      <p:pic>
        <p:nvPicPr>
          <p:cNvPr id="10242" name="Picture 2" descr="C:\Users\oper\Desktop\124___01\IMG_6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3" y="1268760"/>
            <a:ext cx="417646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avatars.mds.yandex.net/get-pdb/1778557/59527062-e965-4c3a-9511-208a2bd33318/s1200?webp=fals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917" y="3284984"/>
            <a:ext cx="4041701" cy="303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59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542</Words>
  <Application>Microsoft Office PowerPoint</Application>
  <PresentationFormat>Экран (4:3)</PresentationFormat>
  <Paragraphs>75</Paragraphs>
  <Slides>44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Отчет главы Трехозерского сельского поселения Спасского муниципального района Республики Татарстан об итогах за 2020 год и основных задачах на 2021 год </vt:lpstr>
      <vt:lpstr> ТРЕХОЗЕРСКОЕ СЕЛЬСКОЕ ПОСЕЛЕНИЕ СПАССКОГО МУНИЦИПАЛЬНОГО РАЙОНА РЕСПУБЛИКИ ТАТАРСТАН  В состав Трехозерского сельского поселения входят два населенных пункта:     село  Три Озера и  деревня Урняк </vt:lpstr>
      <vt:lpstr>Презентация PowerPoint</vt:lpstr>
      <vt:lpstr>Трехозерский ФАП</vt:lpstr>
      <vt:lpstr>магазины</vt:lpstr>
      <vt:lpstr>                  Общая протяжённость автомобильных дорог внутри населённых пунктов </vt:lpstr>
      <vt:lpstr>Рейсовый автобус</vt:lpstr>
      <vt:lpstr>Презентация PowerPoint</vt:lpstr>
      <vt:lpstr>КФХ «Меликов А.»</vt:lpstr>
      <vt:lpstr>      КФХ «Седракян С.А.»</vt:lpstr>
      <vt:lpstr>        КФХ «Шафигуллин В.Б.»</vt:lpstr>
      <vt:lpstr>Убойный пункт  ООО «Булгар Халяль»</vt:lpstr>
      <vt:lpstr>Презентация PowerPoint</vt:lpstr>
      <vt:lpstr>Поголовье скота</vt:lpstr>
      <vt:lpstr>пилорамы</vt:lpstr>
      <vt:lpstr>Трехозерская СОШ</vt:lpstr>
      <vt:lpstr>Презентация PowerPoint</vt:lpstr>
      <vt:lpstr>        Трехозерский детский сад</vt:lpstr>
      <vt:lpstr>Презентация PowerPoint</vt:lpstr>
      <vt:lpstr>Презентация PowerPoint</vt:lpstr>
      <vt:lpstr>Трехозерский СДК</vt:lpstr>
      <vt:lpstr>Презентация PowerPoint</vt:lpstr>
      <vt:lpstr>Презентация PowerPoint</vt:lpstr>
      <vt:lpstr>           Урняковский сельский клуб</vt:lpstr>
      <vt:lpstr>          </vt:lpstr>
      <vt:lpstr>Презентация PowerPoint</vt:lpstr>
      <vt:lpstr>         Отделение почтовой связи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Бюджет</vt:lpstr>
      <vt:lpstr>Самообложение</vt:lpstr>
      <vt:lpstr>Презентация PowerPoint</vt:lpstr>
      <vt:lpstr>Презентация PowerPoint</vt:lpstr>
      <vt:lpstr>Презентация PowerPoint</vt:lpstr>
      <vt:lpstr>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ТРЕХОЗЕРСКОЕ СЕЛЬСКОЕ ПОСЕЛЕНИЕ СПАССКОГО МУНИЦИПАЛЬНОГО РАЙОНА РЕСПУБЛИКИ ТАТАРСТАН</dc:title>
  <dc:creator>oper</dc:creator>
  <cp:lastModifiedBy>oper</cp:lastModifiedBy>
  <cp:revision>132</cp:revision>
  <dcterms:created xsi:type="dcterms:W3CDTF">2017-01-16T06:22:49Z</dcterms:created>
  <dcterms:modified xsi:type="dcterms:W3CDTF">2021-02-09T09:03:39Z</dcterms:modified>
</cp:coreProperties>
</file>